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2"/>
  </p:notesMasterIdLst>
  <p:handoutMasterIdLst>
    <p:handoutMasterId r:id="rId13"/>
  </p:handoutMasterIdLst>
  <p:sldIdLst>
    <p:sldId id="292" r:id="rId5"/>
    <p:sldId id="287" r:id="rId6"/>
    <p:sldId id="295" r:id="rId7"/>
    <p:sldId id="296" r:id="rId8"/>
    <p:sldId id="297" r:id="rId9"/>
    <p:sldId id="299" r:id="rId10"/>
    <p:sldId id="293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F3E068"/>
    <a:srgbClr val="1E5082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4" autoAdjust="0"/>
    <p:restoredTop sz="94639" autoAdjust="0"/>
  </p:normalViewPr>
  <p:slideViewPr>
    <p:cSldViewPr snapToGrid="0">
      <p:cViewPr varScale="1">
        <p:scale>
          <a:sx n="112" d="100"/>
          <a:sy n="112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04/04/24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04/04/24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Link: per mantenere rischio/beneficio l’</a:t>
            </a:r>
            <a:r>
              <a:rPr lang="it-IT" dirty="0" err="1"/>
              <a:t>att</a:t>
            </a:r>
            <a:r>
              <a:rPr lang="it-IT" dirty="0"/>
              <a:t> principale è l’individuazione e lo studio delle ADR ….. E passi alla slide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F027-E292-AC40-977B-4D798D07406C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319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Link: per mantenere rischio/beneficio l’</a:t>
            </a:r>
            <a:r>
              <a:rPr lang="it-IT" dirty="0" err="1"/>
              <a:t>att</a:t>
            </a:r>
            <a:r>
              <a:rPr lang="it-IT" dirty="0"/>
              <a:t> principale è l’individuazione e lo studio delle ADR ….. E passi alla slide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F027-E292-AC40-977B-4D798D07406C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79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Link: per mantenere rischio/beneficio l’</a:t>
            </a:r>
            <a:r>
              <a:rPr lang="it-IT" dirty="0" err="1"/>
              <a:t>att</a:t>
            </a:r>
            <a:r>
              <a:rPr lang="it-IT" dirty="0"/>
              <a:t> principale è l’individuazione e lo studio delle ADR ….. E passi alla slide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F027-E292-AC40-977B-4D798D07406C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81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Link: per mantenere rischio/beneficio l’</a:t>
            </a:r>
            <a:r>
              <a:rPr lang="it-IT" dirty="0" err="1"/>
              <a:t>att</a:t>
            </a:r>
            <a:r>
              <a:rPr lang="it-IT" dirty="0"/>
              <a:t> principale è l’individuazione e lo studio delle ADR ….. E passi alla slide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F027-E292-AC40-977B-4D798D07406C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118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Link: per mantenere rischio/beneficio l’</a:t>
            </a:r>
            <a:r>
              <a:rPr lang="it-IT" dirty="0" err="1"/>
              <a:t>att</a:t>
            </a:r>
            <a:r>
              <a:rPr lang="it-IT" dirty="0"/>
              <a:t> principale è l’individuazione e lo studio delle ADR ….. E passi alla slide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F027-E292-AC40-977B-4D798D07406C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20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04/04/24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510" y="1570482"/>
            <a:ext cx="7258050" cy="32275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Psicodiagnostica e Chirurgia </a:t>
            </a:r>
            <a:r>
              <a:rPr lang="it-IT" sz="3200" dirty="0" err="1"/>
              <a:t>Bariatrica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Rorschach nella 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b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510" y="4158170"/>
            <a:ext cx="6755130" cy="2436940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Autori</a:t>
            </a:r>
            <a:br>
              <a:rPr lang="it-IT" sz="2800" b="1" dirty="0">
                <a:solidFill>
                  <a:srgbClr val="FFC000"/>
                </a:solidFill>
              </a:rPr>
            </a:br>
            <a:r>
              <a:rPr lang="it-IT" sz="2800" dirty="0" err="1">
                <a:solidFill>
                  <a:srgbClr val="FFC000"/>
                </a:solidFill>
              </a:rPr>
              <a:t>Carrani</a:t>
            </a:r>
            <a:r>
              <a:rPr lang="it-IT" sz="2800" dirty="0">
                <a:solidFill>
                  <a:srgbClr val="FFC000"/>
                </a:solidFill>
              </a:rPr>
              <a:t> F.M., </a:t>
            </a:r>
            <a:r>
              <a:rPr lang="it-IT" sz="2800" dirty="0" err="1">
                <a:solidFill>
                  <a:srgbClr val="FFC000"/>
                </a:solidFill>
              </a:rPr>
              <a:t>Viacava</a:t>
            </a:r>
            <a:r>
              <a:rPr lang="it-IT" sz="2800" dirty="0">
                <a:solidFill>
                  <a:srgbClr val="FFC000"/>
                </a:solidFill>
              </a:rPr>
              <a:t> L., Scicolone O., </a:t>
            </a:r>
            <a:r>
              <a:rPr lang="it-IT" sz="2800" dirty="0" err="1">
                <a:solidFill>
                  <a:srgbClr val="FFC000"/>
                </a:solidFill>
              </a:rPr>
              <a:t>Morigine</a:t>
            </a:r>
            <a:r>
              <a:rPr lang="it-IT" sz="2800" dirty="0">
                <a:solidFill>
                  <a:srgbClr val="FFC000"/>
                </a:solidFill>
              </a:rPr>
              <a:t> B., </a:t>
            </a:r>
            <a:r>
              <a:rPr lang="it-IT" sz="2800" dirty="0" err="1">
                <a:solidFill>
                  <a:srgbClr val="FFC000"/>
                </a:solidFill>
              </a:rPr>
              <a:t>Agorini</a:t>
            </a:r>
            <a:r>
              <a:rPr lang="it-IT" sz="2800" dirty="0">
                <a:solidFill>
                  <a:srgbClr val="FFC000"/>
                </a:solidFill>
              </a:rPr>
              <a:t> A., Micanti </a:t>
            </a:r>
            <a:r>
              <a:rPr lang="it-IT" sz="2800" dirty="0" err="1">
                <a:solidFill>
                  <a:srgbClr val="FFC000"/>
                </a:solidFill>
              </a:rPr>
              <a:t>F</a:t>
            </a:r>
            <a:r>
              <a:rPr lang="it-IT" sz="2800" dirty="0">
                <a:solidFill>
                  <a:srgbClr val="FFC000"/>
                </a:solidFill>
              </a:rPr>
              <a:t>.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DAI </a:t>
            </a:r>
            <a:r>
              <a:rPr lang="it-IT" sz="2800" dirty="0">
                <a:solidFill>
                  <a:srgbClr val="FFC000"/>
                </a:solidFill>
              </a:rPr>
              <a:t>Rete tempo dipendente</a:t>
            </a:r>
            <a:br>
              <a:rPr lang="it-IT" sz="2800" b="1" dirty="0">
                <a:solidFill>
                  <a:srgbClr val="FFC000"/>
                </a:solidFill>
              </a:rPr>
            </a:br>
            <a:r>
              <a:rPr lang="it-IT" sz="2800" b="1" dirty="0">
                <a:solidFill>
                  <a:srgbClr val="FFC000"/>
                </a:solidFill>
              </a:rPr>
              <a:t>UOC </a:t>
            </a:r>
            <a:r>
              <a:rPr lang="it-IT" sz="2800" dirty="0">
                <a:solidFill>
                  <a:srgbClr val="FFC000"/>
                </a:solidFill>
              </a:rPr>
              <a:t>Psichiatria e Psicologia</a:t>
            </a:r>
            <a:br>
              <a:rPr lang="it-IT" sz="2800" b="1" dirty="0">
                <a:solidFill>
                  <a:srgbClr val="FFC000"/>
                </a:solidFill>
              </a:rPr>
            </a:br>
            <a:r>
              <a:rPr lang="it-IT" sz="2800" b="1" dirty="0">
                <a:solidFill>
                  <a:srgbClr val="FFC000"/>
                </a:solidFill>
              </a:rPr>
              <a:t>Unità </a:t>
            </a:r>
            <a:r>
              <a:rPr lang="it-IT" sz="2800" dirty="0">
                <a:solidFill>
                  <a:srgbClr val="FFC000"/>
                </a:solidFill>
              </a:rPr>
              <a:t>DCA, Obesità e Chirurgia </a:t>
            </a:r>
            <a:r>
              <a:rPr lang="it-IT" sz="2800" dirty="0" err="1">
                <a:solidFill>
                  <a:srgbClr val="FFC000"/>
                </a:solidFill>
              </a:rPr>
              <a:t>Bariatrica</a:t>
            </a:r>
            <a:endParaRPr lang="it-IT" sz="2800" dirty="0">
              <a:solidFill>
                <a:srgbClr val="FFC000"/>
              </a:solidFill>
            </a:endParaRPr>
          </a:p>
          <a:p>
            <a:r>
              <a:rPr lang="it-IT" sz="3100" b="1" dirty="0">
                <a:solidFill>
                  <a:srgbClr val="FFC000"/>
                </a:solidFill>
              </a:rPr>
              <a:t>Scuola di Medicina “Federico II”, Napoli</a:t>
            </a: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C11EA670-6C92-844F-9E64-7B12F9A0D75E}"/>
              </a:ext>
            </a:extLst>
          </p:cNvPr>
          <p:cNvSpPr/>
          <p:nvPr/>
        </p:nvSpPr>
        <p:spPr>
          <a:xfrm>
            <a:off x="-1" y="0"/>
            <a:ext cx="47720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Psicodiagnostica e Chirurgia </a:t>
            </a:r>
            <a:r>
              <a:rPr lang="it-IT" sz="1800" dirty="0" err="1"/>
              <a:t>Bariatrica</a:t>
            </a:r>
            <a:endParaRPr lang="it-IT" dirty="0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3570DD50-43BA-D24B-920F-C65CA613B25E}"/>
              </a:ext>
            </a:extLst>
          </p:cNvPr>
          <p:cNvSpPr/>
          <p:nvPr/>
        </p:nvSpPr>
        <p:spPr>
          <a:xfrm>
            <a:off x="734911" y="3175182"/>
            <a:ext cx="540000" cy="54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id="{4D7FA290-2C4B-1341-AC75-64CE3A39599F}"/>
              </a:ext>
            </a:extLst>
          </p:cNvPr>
          <p:cNvSpPr/>
          <p:nvPr/>
        </p:nvSpPr>
        <p:spPr>
          <a:xfrm>
            <a:off x="724375" y="4123301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3B12240-5311-7943-97EA-87F8B0A3D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84187"/>
              </p:ext>
            </p:extLst>
          </p:nvPr>
        </p:nvGraphicFramePr>
        <p:xfrm>
          <a:off x="860408" y="1249965"/>
          <a:ext cx="2954828" cy="41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51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Scopo dello studio</a:t>
                      </a: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18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Materiali e Metodi</a:t>
                      </a:r>
                      <a:r>
                        <a:rPr lang="it-IT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it-IT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Risultati e Conclusioni</a:t>
                      </a:r>
                      <a:r>
                        <a:rPr lang="it-IT" sz="24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it-IT" sz="1000" b="1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ttangolo arrotondato 40">
            <a:extLst>
              <a:ext uri="{FF2B5EF4-FFF2-40B4-BE49-F238E27FC236}">
                <a16:creationId xmlns:a16="http://schemas.microsoft.com/office/drawing/2014/main" id="{931918E7-27D2-874F-A391-7D5925A0E22C}"/>
              </a:ext>
            </a:extLst>
          </p:cNvPr>
          <p:cNvSpPr/>
          <p:nvPr/>
        </p:nvSpPr>
        <p:spPr>
          <a:xfrm>
            <a:off x="724375" y="2268334"/>
            <a:ext cx="54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  <a:highlight>
                <a:srgbClr val="000080"/>
              </a:highlight>
            </a:endParaRPr>
          </a:p>
        </p:txBody>
      </p:sp>
      <p:sp>
        <p:nvSpPr>
          <p:cNvPr id="15" name="Rettangolo arrotondato 38">
            <a:extLst>
              <a:ext uri="{FF2B5EF4-FFF2-40B4-BE49-F238E27FC236}">
                <a16:creationId xmlns:a16="http://schemas.microsoft.com/office/drawing/2014/main" id="{F19E0AA5-013A-BB4A-A857-4BDCBD4D3067}"/>
              </a:ext>
            </a:extLst>
          </p:cNvPr>
          <p:cNvSpPr/>
          <p:nvPr/>
        </p:nvSpPr>
        <p:spPr>
          <a:xfrm>
            <a:off x="743448" y="1438837"/>
            <a:ext cx="540000" cy="540000"/>
          </a:xfrm>
          <a:prstGeom prst="round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009E4E-8A62-0F40-9B45-0647DE288D6A}"/>
              </a:ext>
            </a:extLst>
          </p:cNvPr>
          <p:cNvSpPr/>
          <p:nvPr/>
        </p:nvSpPr>
        <p:spPr>
          <a:xfrm>
            <a:off x="529460" y="2167709"/>
            <a:ext cx="3285776" cy="266541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165AE5B-ABBC-3C40-B923-9FAFA94366D7}"/>
              </a:ext>
            </a:extLst>
          </p:cNvPr>
          <p:cNvSpPr/>
          <p:nvPr/>
        </p:nvSpPr>
        <p:spPr>
          <a:xfrm>
            <a:off x="444267" y="5175185"/>
            <a:ext cx="3456161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it-IT" sz="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Rorschach nella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AC943D-7315-C4EB-FBEF-AA39B32A043C}"/>
              </a:ext>
            </a:extLst>
          </p:cNvPr>
          <p:cNvSpPr txBox="1"/>
          <p:nvPr/>
        </p:nvSpPr>
        <p:spPr>
          <a:xfrm>
            <a:off x="225147" y="553257"/>
            <a:ext cx="454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Psicodiagnostica e Chirurgia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Bariatrica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4FCE23-8F5C-2456-5D25-C747A40B40FB}"/>
              </a:ext>
            </a:extLst>
          </p:cNvPr>
          <p:cNvSpPr txBox="1"/>
          <p:nvPr/>
        </p:nvSpPr>
        <p:spPr>
          <a:xfrm>
            <a:off x="5055235" y="1121238"/>
            <a:ext cx="6890514" cy="434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INTRODUZIONE</a:t>
            </a: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L’obesità è una patologia multifattoriale. E’ necessario sviluppare un modello integrato che tenga conto dei fattori neurobiologici, metabolici, psicologici e socio-culturali associati al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i fattori nutrizionali per migliorare l’efficacia del trattamento.</a:t>
            </a:r>
            <a:endParaRPr lang="it-IT" sz="18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 DCA possono essere causa di obesità. In particolare ,secondo il DSM-5, vanno presi in considerazione il Binge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Eating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Disorder-low frequency e il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Nocturnal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Eating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Disorder.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C11EA670-6C92-844F-9E64-7B12F9A0D75E}"/>
              </a:ext>
            </a:extLst>
          </p:cNvPr>
          <p:cNvSpPr/>
          <p:nvPr/>
        </p:nvSpPr>
        <p:spPr>
          <a:xfrm>
            <a:off x="-1" y="0"/>
            <a:ext cx="47720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Psicodiagnostica e Chirurgia </a:t>
            </a:r>
            <a:r>
              <a:rPr lang="it-IT" sz="1800" dirty="0" err="1"/>
              <a:t>Bariatrica</a:t>
            </a:r>
            <a:endParaRPr lang="it-IT" dirty="0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3570DD50-43BA-D24B-920F-C65CA613B25E}"/>
              </a:ext>
            </a:extLst>
          </p:cNvPr>
          <p:cNvSpPr/>
          <p:nvPr/>
        </p:nvSpPr>
        <p:spPr>
          <a:xfrm>
            <a:off x="734911" y="3175182"/>
            <a:ext cx="540000" cy="54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id="{4D7FA290-2C4B-1341-AC75-64CE3A39599F}"/>
              </a:ext>
            </a:extLst>
          </p:cNvPr>
          <p:cNvSpPr/>
          <p:nvPr/>
        </p:nvSpPr>
        <p:spPr>
          <a:xfrm>
            <a:off x="724375" y="4123301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3B12240-5311-7943-97EA-87F8B0A3D82D}"/>
              </a:ext>
            </a:extLst>
          </p:cNvPr>
          <p:cNvGraphicFramePr>
            <a:graphicFrameLocks noGrp="1"/>
          </p:cNvGraphicFramePr>
          <p:nvPr/>
        </p:nvGraphicFramePr>
        <p:xfrm>
          <a:off x="860408" y="1249965"/>
          <a:ext cx="2954828" cy="41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51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Scopo dello studio</a:t>
                      </a: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18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Materiali e Metodi</a:t>
                      </a:r>
                      <a:r>
                        <a:rPr lang="it-IT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it-IT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Risultati e Conclusioni</a:t>
                      </a:r>
                      <a:r>
                        <a:rPr lang="it-IT" sz="24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it-IT" sz="1000" b="1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ttangolo arrotondato 40">
            <a:extLst>
              <a:ext uri="{FF2B5EF4-FFF2-40B4-BE49-F238E27FC236}">
                <a16:creationId xmlns:a16="http://schemas.microsoft.com/office/drawing/2014/main" id="{931918E7-27D2-874F-A391-7D5925A0E22C}"/>
              </a:ext>
            </a:extLst>
          </p:cNvPr>
          <p:cNvSpPr/>
          <p:nvPr/>
        </p:nvSpPr>
        <p:spPr>
          <a:xfrm>
            <a:off x="724375" y="2268334"/>
            <a:ext cx="54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  <a:highlight>
                <a:srgbClr val="000080"/>
              </a:highlight>
            </a:endParaRPr>
          </a:p>
        </p:txBody>
      </p:sp>
      <p:sp>
        <p:nvSpPr>
          <p:cNvPr id="15" name="Rettangolo arrotondato 38">
            <a:extLst>
              <a:ext uri="{FF2B5EF4-FFF2-40B4-BE49-F238E27FC236}">
                <a16:creationId xmlns:a16="http://schemas.microsoft.com/office/drawing/2014/main" id="{F19E0AA5-013A-BB4A-A857-4BDCBD4D3067}"/>
              </a:ext>
            </a:extLst>
          </p:cNvPr>
          <p:cNvSpPr/>
          <p:nvPr/>
        </p:nvSpPr>
        <p:spPr>
          <a:xfrm>
            <a:off x="743448" y="1438837"/>
            <a:ext cx="540000" cy="540000"/>
          </a:xfrm>
          <a:prstGeom prst="round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009E4E-8A62-0F40-9B45-0647DE288D6A}"/>
              </a:ext>
            </a:extLst>
          </p:cNvPr>
          <p:cNvSpPr/>
          <p:nvPr/>
        </p:nvSpPr>
        <p:spPr>
          <a:xfrm>
            <a:off x="529460" y="1419786"/>
            <a:ext cx="3285776" cy="6981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165AE5B-ABBC-3C40-B923-9FAFA94366D7}"/>
              </a:ext>
            </a:extLst>
          </p:cNvPr>
          <p:cNvSpPr/>
          <p:nvPr/>
        </p:nvSpPr>
        <p:spPr>
          <a:xfrm>
            <a:off x="444267" y="5165280"/>
            <a:ext cx="3456161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it-IT" sz="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Rorschach nella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AC943D-7315-C4EB-FBEF-AA39B32A043C}"/>
              </a:ext>
            </a:extLst>
          </p:cNvPr>
          <p:cNvSpPr txBox="1"/>
          <p:nvPr/>
        </p:nvSpPr>
        <p:spPr>
          <a:xfrm>
            <a:off x="225147" y="538897"/>
            <a:ext cx="454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Psicodiagnostica e Chirurgia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Bariatrica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4FCE23-8F5C-2456-5D25-C747A40B40FB}"/>
              </a:ext>
            </a:extLst>
          </p:cNvPr>
          <p:cNvSpPr txBox="1"/>
          <p:nvPr/>
        </p:nvSpPr>
        <p:spPr>
          <a:xfrm>
            <a:off x="5055235" y="1419786"/>
            <a:ext cx="6890514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SCOPO DELLO STUDIO</a:t>
            </a: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Lo scopo di questo studio pilota è quello di esplorare, attraverso il test di Rorschach (RT), con il metodo Comprehensive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Exner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variabili statistiche salienti utili a differenziare e confrontare diversi DCA in comorbilità con l'obesità, ma anche a delineare un piano di diagnosi, intervento e prognosi maggiormente orientato ad un eventuale intervento di chirurgia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bariatrica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in linea con le linee guida SICOB.</a:t>
            </a: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F8BFD8-186D-0460-3726-1B6A907E79EC}"/>
              </a:ext>
            </a:extLst>
          </p:cNvPr>
          <p:cNvSpPr/>
          <p:nvPr/>
        </p:nvSpPr>
        <p:spPr>
          <a:xfrm>
            <a:off x="529460" y="3015361"/>
            <a:ext cx="3285776" cy="175555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C11EA670-6C92-844F-9E64-7B12F9A0D75E}"/>
              </a:ext>
            </a:extLst>
          </p:cNvPr>
          <p:cNvSpPr/>
          <p:nvPr/>
        </p:nvSpPr>
        <p:spPr>
          <a:xfrm>
            <a:off x="-1" y="0"/>
            <a:ext cx="47720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Psicodiagnostica e Chirurgia </a:t>
            </a:r>
            <a:r>
              <a:rPr lang="it-IT" sz="1800" dirty="0" err="1"/>
              <a:t>Bariatrica</a:t>
            </a:r>
            <a:endParaRPr lang="it-IT" dirty="0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3570DD50-43BA-D24B-920F-C65CA613B25E}"/>
              </a:ext>
            </a:extLst>
          </p:cNvPr>
          <p:cNvSpPr/>
          <p:nvPr/>
        </p:nvSpPr>
        <p:spPr>
          <a:xfrm>
            <a:off x="734911" y="3175182"/>
            <a:ext cx="540000" cy="54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id="{4D7FA290-2C4B-1341-AC75-64CE3A39599F}"/>
              </a:ext>
            </a:extLst>
          </p:cNvPr>
          <p:cNvSpPr/>
          <p:nvPr/>
        </p:nvSpPr>
        <p:spPr>
          <a:xfrm>
            <a:off x="724375" y="4123301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3B12240-5311-7943-97EA-87F8B0A3D82D}"/>
              </a:ext>
            </a:extLst>
          </p:cNvPr>
          <p:cNvGraphicFramePr>
            <a:graphicFrameLocks noGrp="1"/>
          </p:cNvGraphicFramePr>
          <p:nvPr/>
        </p:nvGraphicFramePr>
        <p:xfrm>
          <a:off x="860408" y="1249965"/>
          <a:ext cx="2954828" cy="41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51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Scopo dello studio</a:t>
                      </a: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18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Materiali e Metodi</a:t>
                      </a:r>
                      <a:r>
                        <a:rPr lang="it-IT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it-IT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Risultati e Conclusioni</a:t>
                      </a:r>
                      <a:r>
                        <a:rPr lang="it-IT" sz="24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it-IT" sz="1000" b="1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ttangolo arrotondato 40">
            <a:extLst>
              <a:ext uri="{FF2B5EF4-FFF2-40B4-BE49-F238E27FC236}">
                <a16:creationId xmlns:a16="http://schemas.microsoft.com/office/drawing/2014/main" id="{931918E7-27D2-874F-A391-7D5925A0E22C}"/>
              </a:ext>
            </a:extLst>
          </p:cNvPr>
          <p:cNvSpPr/>
          <p:nvPr/>
        </p:nvSpPr>
        <p:spPr>
          <a:xfrm>
            <a:off x="724375" y="2268334"/>
            <a:ext cx="54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  <a:highlight>
                <a:srgbClr val="000080"/>
              </a:highlight>
            </a:endParaRPr>
          </a:p>
        </p:txBody>
      </p:sp>
      <p:sp>
        <p:nvSpPr>
          <p:cNvPr id="15" name="Rettangolo arrotondato 38">
            <a:extLst>
              <a:ext uri="{FF2B5EF4-FFF2-40B4-BE49-F238E27FC236}">
                <a16:creationId xmlns:a16="http://schemas.microsoft.com/office/drawing/2014/main" id="{F19E0AA5-013A-BB4A-A857-4BDCBD4D3067}"/>
              </a:ext>
            </a:extLst>
          </p:cNvPr>
          <p:cNvSpPr/>
          <p:nvPr/>
        </p:nvSpPr>
        <p:spPr>
          <a:xfrm>
            <a:off x="743448" y="1438837"/>
            <a:ext cx="540000" cy="540000"/>
          </a:xfrm>
          <a:prstGeom prst="round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009E4E-8A62-0F40-9B45-0647DE288D6A}"/>
              </a:ext>
            </a:extLst>
          </p:cNvPr>
          <p:cNvSpPr/>
          <p:nvPr/>
        </p:nvSpPr>
        <p:spPr>
          <a:xfrm>
            <a:off x="529460" y="1419786"/>
            <a:ext cx="3285776" cy="152343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165AE5B-ABBC-3C40-B923-9FAFA94366D7}"/>
              </a:ext>
            </a:extLst>
          </p:cNvPr>
          <p:cNvSpPr/>
          <p:nvPr/>
        </p:nvSpPr>
        <p:spPr>
          <a:xfrm>
            <a:off x="444267" y="5165280"/>
            <a:ext cx="3456161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it-IT" sz="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Rorschach nella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AC943D-7315-C4EB-FBEF-AA39B32A043C}"/>
              </a:ext>
            </a:extLst>
          </p:cNvPr>
          <p:cNvSpPr txBox="1"/>
          <p:nvPr/>
        </p:nvSpPr>
        <p:spPr>
          <a:xfrm>
            <a:off x="225147" y="538897"/>
            <a:ext cx="454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Psicodiagnostica e Chirurgia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Bariatrica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4FCE23-8F5C-2456-5D25-C747A40B40FB}"/>
              </a:ext>
            </a:extLst>
          </p:cNvPr>
          <p:cNvSpPr txBox="1"/>
          <p:nvPr/>
        </p:nvSpPr>
        <p:spPr>
          <a:xfrm>
            <a:off x="5077488" y="228009"/>
            <a:ext cx="6890514" cy="734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MATERIALI E METODI</a:t>
            </a:r>
          </a:p>
          <a:p>
            <a:pPr algn="just">
              <a:lnSpc>
                <a:spcPct val="150000"/>
              </a:lnSpc>
            </a:pPr>
            <a:endParaRPr lang="it-IT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Lo studio è stato condotto su una selezione di 70 soggetti, di età media di circa 35 anni, affetti da obesità di III grado. Ogni paziente è stato sottoposto a intervista clinica, MMPI-2 modulo breve e batteria specifica per i disturbi alimentari (EDI-2).</a:t>
            </a:r>
          </a:p>
          <a:p>
            <a:pPr algn="just">
              <a:lnSpc>
                <a:spcPct val="150000"/>
              </a:lnSpc>
            </a:pPr>
            <a:endParaRPr lang="it-IT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 scopo esplorativo è stato considerato solo il RT, secondo la metodologia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Exner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 Sono stati presi in esame alcuni degli indicatori statistici misurati con tale metodologia, tra cui: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il rapporto tra il numero delle risposte M e la somma pesata delle risposte colore (</a:t>
            </a:r>
            <a:r>
              <a:rPr lang="it-IT" sz="16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M:WsumC</a:t>
            </a:r>
            <a:r>
              <a:rPr lang="it-IT" sz="1600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che valuta la modalità del soggetto di relazionarsi al mondo circostante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Depression</a:t>
            </a: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index (DEPI)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indicatore delle difficoltà affettive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Coping Index (CPI</a:t>
            </a:r>
            <a:r>
              <a:rPr lang="it-IT" sz="1600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indicatore delle strategie adattative individuali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Punteggio D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valuta la capacità di gestione di una situazione stressante</a:t>
            </a:r>
            <a:endParaRPr lang="it-IT" sz="16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F8BFD8-186D-0460-3726-1B6A907E79EC}"/>
              </a:ext>
            </a:extLst>
          </p:cNvPr>
          <p:cNvSpPr/>
          <p:nvPr/>
        </p:nvSpPr>
        <p:spPr>
          <a:xfrm>
            <a:off x="429447" y="3715182"/>
            <a:ext cx="3285776" cy="105573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84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C11EA670-6C92-844F-9E64-7B12F9A0D75E}"/>
              </a:ext>
            </a:extLst>
          </p:cNvPr>
          <p:cNvSpPr/>
          <p:nvPr/>
        </p:nvSpPr>
        <p:spPr>
          <a:xfrm>
            <a:off x="-1" y="0"/>
            <a:ext cx="47720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Psicodiagnostica e Chirurgia </a:t>
            </a:r>
            <a:r>
              <a:rPr lang="it-IT" sz="1800" dirty="0" err="1"/>
              <a:t>Bariatrica</a:t>
            </a:r>
            <a:endParaRPr lang="it-IT" dirty="0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3570DD50-43BA-D24B-920F-C65CA613B25E}"/>
              </a:ext>
            </a:extLst>
          </p:cNvPr>
          <p:cNvSpPr/>
          <p:nvPr/>
        </p:nvSpPr>
        <p:spPr>
          <a:xfrm>
            <a:off x="734911" y="3175182"/>
            <a:ext cx="540000" cy="54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id="{4D7FA290-2C4B-1341-AC75-64CE3A39599F}"/>
              </a:ext>
            </a:extLst>
          </p:cNvPr>
          <p:cNvSpPr/>
          <p:nvPr/>
        </p:nvSpPr>
        <p:spPr>
          <a:xfrm>
            <a:off x="724375" y="4123301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3B12240-5311-7943-97EA-87F8B0A3D82D}"/>
              </a:ext>
            </a:extLst>
          </p:cNvPr>
          <p:cNvGraphicFramePr>
            <a:graphicFrameLocks noGrp="1"/>
          </p:cNvGraphicFramePr>
          <p:nvPr/>
        </p:nvGraphicFramePr>
        <p:xfrm>
          <a:off x="860408" y="1249965"/>
          <a:ext cx="2954828" cy="41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51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Scopo dello studio</a:t>
                      </a: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18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Materiali e Metodi</a:t>
                      </a:r>
                      <a:r>
                        <a:rPr lang="it-IT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it-IT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Risultati e Conclusioni</a:t>
                      </a:r>
                      <a:r>
                        <a:rPr lang="it-IT" sz="24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it-IT" sz="1000" b="1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ttangolo arrotondato 40">
            <a:extLst>
              <a:ext uri="{FF2B5EF4-FFF2-40B4-BE49-F238E27FC236}">
                <a16:creationId xmlns:a16="http://schemas.microsoft.com/office/drawing/2014/main" id="{931918E7-27D2-874F-A391-7D5925A0E22C}"/>
              </a:ext>
            </a:extLst>
          </p:cNvPr>
          <p:cNvSpPr/>
          <p:nvPr/>
        </p:nvSpPr>
        <p:spPr>
          <a:xfrm>
            <a:off x="724375" y="2268334"/>
            <a:ext cx="54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  <a:highlight>
                <a:srgbClr val="000080"/>
              </a:highlight>
            </a:endParaRPr>
          </a:p>
        </p:txBody>
      </p:sp>
      <p:sp>
        <p:nvSpPr>
          <p:cNvPr id="15" name="Rettangolo arrotondato 38">
            <a:extLst>
              <a:ext uri="{FF2B5EF4-FFF2-40B4-BE49-F238E27FC236}">
                <a16:creationId xmlns:a16="http://schemas.microsoft.com/office/drawing/2014/main" id="{F19E0AA5-013A-BB4A-A857-4BDCBD4D3067}"/>
              </a:ext>
            </a:extLst>
          </p:cNvPr>
          <p:cNvSpPr/>
          <p:nvPr/>
        </p:nvSpPr>
        <p:spPr>
          <a:xfrm>
            <a:off x="743448" y="1438837"/>
            <a:ext cx="540000" cy="540000"/>
          </a:xfrm>
          <a:prstGeom prst="round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009E4E-8A62-0F40-9B45-0647DE288D6A}"/>
              </a:ext>
            </a:extLst>
          </p:cNvPr>
          <p:cNvSpPr/>
          <p:nvPr/>
        </p:nvSpPr>
        <p:spPr>
          <a:xfrm>
            <a:off x="529460" y="1419786"/>
            <a:ext cx="3285776" cy="6981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165AE5B-ABBC-3C40-B923-9FAFA94366D7}"/>
              </a:ext>
            </a:extLst>
          </p:cNvPr>
          <p:cNvSpPr/>
          <p:nvPr/>
        </p:nvSpPr>
        <p:spPr>
          <a:xfrm>
            <a:off x="444267" y="5139279"/>
            <a:ext cx="3456161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it-IT" sz="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Rorschach nella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AC943D-7315-C4EB-FBEF-AA39B32A043C}"/>
              </a:ext>
            </a:extLst>
          </p:cNvPr>
          <p:cNvSpPr txBox="1"/>
          <p:nvPr/>
        </p:nvSpPr>
        <p:spPr>
          <a:xfrm>
            <a:off x="225147" y="538897"/>
            <a:ext cx="454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Psicodiagnostica e Chirurgia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Bariatrica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4FCE23-8F5C-2456-5D25-C747A40B40FB}"/>
              </a:ext>
            </a:extLst>
          </p:cNvPr>
          <p:cNvSpPr txBox="1"/>
          <p:nvPr/>
        </p:nvSpPr>
        <p:spPr>
          <a:xfrm>
            <a:off x="5018978" y="538897"/>
            <a:ext cx="6999914" cy="623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RISULTATI</a:t>
            </a: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 dati emersi dallo studio hanno evidenziato la presenza di uno stile di coping caratterizzato da intense fluttuazioni emotive, che interferiscono con l'attività di pensiero, attenzione e concentrazione nei processi decisionali (M=0,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WSumC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&gt;3,5) e quindi orientati per il 55% dei soggetti all’ansia e alla tensione interna e per il resto all'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ambitendenza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(M =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WSumC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endParaRPr lang="it-IT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Riguardo controllo di stress ed impulsi, si evidenzia una generale scarsa capacità di prendere decisioni e portare a termine azioni mirate, associato ad organizzazioni di personalità immature, con tendenza ad evitare situazioni  (D&lt;0)</a:t>
            </a:r>
          </a:p>
          <a:p>
            <a:pPr algn="just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La frequenza di elevazione della variabile chiave CPI (&gt;3) indica possibile incompetenza sociale, problemi interpersonali e coping inefficace;</a:t>
            </a:r>
          </a:p>
          <a:p>
            <a:pPr algn="just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DEPI (&gt;5) indica un trend depressivo e un maggiore impatto clinicamente significativo per l’affettività. </a:t>
            </a: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F8BFD8-186D-0460-3726-1B6A907E79EC}"/>
              </a:ext>
            </a:extLst>
          </p:cNvPr>
          <p:cNvSpPr/>
          <p:nvPr/>
        </p:nvSpPr>
        <p:spPr>
          <a:xfrm>
            <a:off x="529460" y="2136938"/>
            <a:ext cx="3285776" cy="161319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51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C11EA670-6C92-844F-9E64-7B12F9A0D75E}"/>
              </a:ext>
            </a:extLst>
          </p:cNvPr>
          <p:cNvSpPr/>
          <p:nvPr/>
        </p:nvSpPr>
        <p:spPr>
          <a:xfrm>
            <a:off x="-1" y="0"/>
            <a:ext cx="47720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Psicodiagnostica e Chirurgia </a:t>
            </a:r>
            <a:r>
              <a:rPr lang="it-IT" sz="1800" dirty="0" err="1"/>
              <a:t>Bariatrica</a:t>
            </a:r>
            <a:endParaRPr lang="it-IT" dirty="0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3570DD50-43BA-D24B-920F-C65CA613B25E}"/>
              </a:ext>
            </a:extLst>
          </p:cNvPr>
          <p:cNvSpPr/>
          <p:nvPr/>
        </p:nvSpPr>
        <p:spPr>
          <a:xfrm>
            <a:off x="734911" y="3175182"/>
            <a:ext cx="540000" cy="54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id="{4D7FA290-2C4B-1341-AC75-64CE3A39599F}"/>
              </a:ext>
            </a:extLst>
          </p:cNvPr>
          <p:cNvSpPr/>
          <p:nvPr/>
        </p:nvSpPr>
        <p:spPr>
          <a:xfrm>
            <a:off x="724375" y="4123301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3B12240-5311-7943-97EA-87F8B0A3D82D}"/>
              </a:ext>
            </a:extLst>
          </p:cNvPr>
          <p:cNvGraphicFramePr>
            <a:graphicFrameLocks noGrp="1"/>
          </p:cNvGraphicFramePr>
          <p:nvPr/>
        </p:nvGraphicFramePr>
        <p:xfrm>
          <a:off x="860408" y="1249965"/>
          <a:ext cx="2954828" cy="417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51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Scopo dello studio</a:t>
                      </a: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18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Materiali e Metodi</a:t>
                      </a:r>
                      <a:r>
                        <a:rPr lang="it-IT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it-IT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Risultati e Conclusioni</a:t>
                      </a:r>
                      <a:r>
                        <a:rPr lang="it-IT" sz="2400" b="1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it-IT" sz="1000" b="1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91382" marR="91382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ttangolo arrotondato 40">
            <a:extLst>
              <a:ext uri="{FF2B5EF4-FFF2-40B4-BE49-F238E27FC236}">
                <a16:creationId xmlns:a16="http://schemas.microsoft.com/office/drawing/2014/main" id="{931918E7-27D2-874F-A391-7D5925A0E22C}"/>
              </a:ext>
            </a:extLst>
          </p:cNvPr>
          <p:cNvSpPr/>
          <p:nvPr/>
        </p:nvSpPr>
        <p:spPr>
          <a:xfrm>
            <a:off x="724375" y="2268334"/>
            <a:ext cx="54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  <a:highlight>
                <a:srgbClr val="000080"/>
              </a:highlight>
            </a:endParaRPr>
          </a:p>
        </p:txBody>
      </p:sp>
      <p:sp>
        <p:nvSpPr>
          <p:cNvPr id="15" name="Rettangolo arrotondato 38">
            <a:extLst>
              <a:ext uri="{FF2B5EF4-FFF2-40B4-BE49-F238E27FC236}">
                <a16:creationId xmlns:a16="http://schemas.microsoft.com/office/drawing/2014/main" id="{F19E0AA5-013A-BB4A-A857-4BDCBD4D3067}"/>
              </a:ext>
            </a:extLst>
          </p:cNvPr>
          <p:cNvSpPr/>
          <p:nvPr/>
        </p:nvSpPr>
        <p:spPr>
          <a:xfrm>
            <a:off x="743448" y="1438837"/>
            <a:ext cx="540000" cy="540000"/>
          </a:xfrm>
          <a:prstGeom prst="round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1009E4E-8A62-0F40-9B45-0647DE288D6A}"/>
              </a:ext>
            </a:extLst>
          </p:cNvPr>
          <p:cNvSpPr/>
          <p:nvPr/>
        </p:nvSpPr>
        <p:spPr>
          <a:xfrm>
            <a:off x="529460" y="1419786"/>
            <a:ext cx="3285776" cy="6981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165AE5B-ABBC-3C40-B923-9FAFA94366D7}"/>
              </a:ext>
            </a:extLst>
          </p:cNvPr>
          <p:cNvSpPr/>
          <p:nvPr/>
        </p:nvSpPr>
        <p:spPr>
          <a:xfrm>
            <a:off x="444267" y="5139279"/>
            <a:ext cx="3456161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it-IT" sz="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L’impiego del test di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Rorschach nella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psicodiagnosi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-intervento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AC943D-7315-C4EB-FBEF-AA39B32A043C}"/>
              </a:ext>
            </a:extLst>
          </p:cNvPr>
          <p:cNvSpPr txBox="1"/>
          <p:nvPr/>
        </p:nvSpPr>
        <p:spPr>
          <a:xfrm>
            <a:off x="225147" y="538897"/>
            <a:ext cx="454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Psicodiagnostica e Chirurgia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Bariatrica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4FCE23-8F5C-2456-5D25-C747A40B40FB}"/>
              </a:ext>
            </a:extLst>
          </p:cNvPr>
          <p:cNvSpPr txBox="1"/>
          <p:nvPr/>
        </p:nvSpPr>
        <p:spPr>
          <a:xfrm>
            <a:off x="4997172" y="496034"/>
            <a:ext cx="6999914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CONCLUSIONI</a:t>
            </a:r>
          </a:p>
          <a:p>
            <a:pPr algn="just">
              <a:lnSpc>
                <a:spcPct val="150000"/>
              </a:lnSpc>
              <a:spcBef>
                <a:spcPts val="40"/>
              </a:spcBef>
            </a:pP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50800" marR="73025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 dati relativi all’impiego del RT nella valutazione del paziente obeso hanno evidenziato come il test possa risultare utile per identificare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alcune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caratteristiche della personalità, anziché specifici DCA. Sembra quindi che l'obesità, in quanto condizione clinica critica, sia più frequentemente associata a tratti e organizzazioni di personalità caratterizzati da: incompetenza sociale, interferenze in termini di capacità di pensiero, pianificazione e decisione, umore orientato alla depressione, emotività scarsamente controllata e incline all’ansia e alla tensione interna.</a:t>
            </a:r>
          </a:p>
          <a:p>
            <a:pPr marL="50800" marR="73025" algn="just">
              <a:lnSpc>
                <a:spcPct val="150000"/>
              </a:lnSpc>
              <a:spcAft>
                <a:spcPts val="0"/>
              </a:spcAft>
            </a:pPr>
            <a:endParaRPr lang="it-IT" sz="1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50800" marR="73025" algn="just">
              <a:lnSpc>
                <a:spcPct val="150000"/>
              </a:lnSpc>
              <a:spcAft>
                <a:spcPts val="0"/>
              </a:spcAft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L’importanza di rilevare queste caratteristiche consente di orientare in modo più efficace il percorso post-intervento contro la ripresa del peso, attraverso strategie orientate all’aumento del senso di autoefficacia e delle strategie di coping e all’elaborazione di strategie per ritrovare un equilibrio emotivo-affettivo.</a:t>
            </a:r>
          </a:p>
          <a:p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F8BFD8-186D-0460-3726-1B6A907E79EC}"/>
              </a:ext>
            </a:extLst>
          </p:cNvPr>
          <p:cNvSpPr/>
          <p:nvPr/>
        </p:nvSpPr>
        <p:spPr>
          <a:xfrm>
            <a:off x="529460" y="2136938"/>
            <a:ext cx="3285776" cy="161319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8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0544EF-1EBA-EDFA-6F96-E2C326F1C233}"/>
              </a:ext>
            </a:extLst>
          </p:cNvPr>
          <p:cNvSpPr txBox="1"/>
          <p:nvPr/>
        </p:nvSpPr>
        <p:spPr>
          <a:xfrm>
            <a:off x="7278240" y="2921168"/>
            <a:ext cx="2521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schemeClr val="accent2">
                    <a:lumMod val="75000"/>
                  </a:schemeClr>
                </a:solidFill>
              </a:rPr>
              <a:t>GRAZIE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AD5C992-4C44-54C4-1492-9D84662D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016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90</TotalTime>
  <Words>876</Words>
  <Application>Microsoft Macintosh PowerPoint</Application>
  <PresentationFormat>Widescreen</PresentationFormat>
  <Paragraphs>111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RetrospectVTI</vt:lpstr>
      <vt:lpstr>Psicodiagnostica e Chirurgia Bariatrica   L’impiego del test di Rorschach nella psicodiagnosi pre-intervento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LUCA VIACAVA</cp:lastModifiedBy>
  <cp:revision>12</cp:revision>
  <dcterms:created xsi:type="dcterms:W3CDTF">2022-02-27T17:36:31Z</dcterms:created>
  <dcterms:modified xsi:type="dcterms:W3CDTF">2024-04-04T12:21:10Z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2ad0b24d-6422-44b0-b3de-abb3a9e8c81a_Enabled">
    <vt:lpwstr>true</vt:lpwstr>
  </property>
  <property fmtid="{D5CDD505-2E9C-101B-9397-08002B2CF9AE}" pid="4" name="MSIP_Label_2ad0b24d-6422-44b0-b3de-abb3a9e8c81a_SetDate">
    <vt:lpwstr>2024-04-03T19:03:57Z</vt:lpwstr>
  </property>
  <property fmtid="{D5CDD505-2E9C-101B-9397-08002B2CF9AE}" pid="5" name="MSIP_Label_2ad0b24d-6422-44b0-b3de-abb3a9e8c81a_Method">
    <vt:lpwstr>Standard</vt:lpwstr>
  </property>
  <property fmtid="{D5CDD505-2E9C-101B-9397-08002B2CF9AE}" pid="6" name="MSIP_Label_2ad0b24d-6422-44b0-b3de-abb3a9e8c81a_Name">
    <vt:lpwstr>defa4170-0d19-0005-0004-bc88714345d2</vt:lpwstr>
  </property>
  <property fmtid="{D5CDD505-2E9C-101B-9397-08002B2CF9AE}" pid="7" name="MSIP_Label_2ad0b24d-6422-44b0-b3de-abb3a9e8c81a_SiteId">
    <vt:lpwstr>2fcfe26a-bb62-46b0-b1e3-28f9da0c45fd</vt:lpwstr>
  </property>
  <property fmtid="{D5CDD505-2E9C-101B-9397-08002B2CF9AE}" pid="8" name="MSIP_Label_2ad0b24d-6422-44b0-b3de-abb3a9e8c81a_ActionId">
    <vt:lpwstr>702d5dd9-220c-4928-a3f0-b48a500f6de4</vt:lpwstr>
  </property>
  <property fmtid="{D5CDD505-2E9C-101B-9397-08002B2CF9AE}" pid="9" name="MSIP_Label_2ad0b24d-6422-44b0-b3de-abb3a9e8c81a_ContentBits">
    <vt:lpwstr>0</vt:lpwstr>
  </property>
</Properties>
</file>